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8"/>
  </p:notesMasterIdLst>
  <p:sldIdLst>
    <p:sldId id="303" r:id="rId3"/>
    <p:sldId id="258" r:id="rId4"/>
    <p:sldId id="298" r:id="rId5"/>
    <p:sldId id="297" r:id="rId6"/>
    <p:sldId id="261" r:id="rId7"/>
    <p:sldId id="262" r:id="rId8"/>
    <p:sldId id="263" r:id="rId9"/>
    <p:sldId id="285" r:id="rId10"/>
    <p:sldId id="264" r:id="rId11"/>
    <p:sldId id="265" r:id="rId12"/>
    <p:sldId id="266" r:id="rId13"/>
    <p:sldId id="269" r:id="rId14"/>
    <p:sldId id="268" r:id="rId15"/>
    <p:sldId id="281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80BE3-99DF-45EB-A373-6B0CFA4F6C95}" v="159" dt="2021-11-09T04:57:58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9781-6E0F-4023-80E7-B91A3078B8C5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59D4E-7161-4DE6-A626-336256656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7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1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6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3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3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0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29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4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1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2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BEA46-6839-4301-B344-DD1E7F3F1B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3F61A-CFC2-4047-B072-EFFC82AF77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4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324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707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05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052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453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4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10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32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762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079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34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0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85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32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87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55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3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0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9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1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693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6.xml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png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62.png"/><Relationship Id="rId2" Type="http://schemas.microsoft.com/office/2007/relationships/media" Target="../media/media1.wav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241.png"/><Relationship Id="rId10" Type="http://schemas.openxmlformats.org/officeDocument/2006/relationships/image" Target="../media/image26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Relationship Id="rId9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7" y="3960789"/>
            <a:ext cx="3386757" cy="290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47" y="4043597"/>
            <a:ext cx="3053803" cy="301246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grpSp>
        <p:nvGrpSpPr>
          <p:cNvPr id="16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489298" y="2180845"/>
            <a:ext cx="7724086" cy="2939431"/>
            <a:chOff x="1513192" y="1554345"/>
            <a:chExt cx="9542584" cy="2489152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21" name="图片 4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88" y="737926"/>
            <a:ext cx="3692229" cy="1987501"/>
          </a:xfrm>
          <a:prstGeom prst="rect">
            <a:avLst/>
          </a:prstGeom>
        </p:spPr>
      </p:pic>
      <p:pic>
        <p:nvPicPr>
          <p:cNvPr id="24" name="图片 5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225" y="-211228"/>
            <a:ext cx="2392073" cy="2392073"/>
          </a:xfrm>
          <a:prstGeom prst="rect">
            <a:avLst/>
          </a:prstGeom>
        </p:spPr>
      </p:pic>
      <p:sp>
        <p:nvSpPr>
          <p:cNvPr id="28" name="文本框 3"/>
          <p:cNvSpPr txBox="1"/>
          <p:nvPr/>
        </p:nvSpPr>
        <p:spPr>
          <a:xfrm>
            <a:off x="3053804" y="3247170"/>
            <a:ext cx="6595074" cy="11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ĐỀ - XI – MÉT VUÔNG</a:t>
            </a:r>
            <a:endParaRPr kumimoji="0" lang="zh-CN" alt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5145412" y="2454499"/>
            <a:ext cx="2286267" cy="809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微软雅黑" panose="020B0503020204020204" pitchFamily="34" charset="-122"/>
                <a:cs typeface="+mn-cs"/>
              </a:rPr>
              <a:t>Toán lớp 4</a:t>
            </a:r>
            <a:endParaRPr kumimoji="0" lang="zh-CN" alt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4" y="6252686"/>
            <a:ext cx="2848981" cy="605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24792" y="349474"/>
            <a:ext cx="77240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noProof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ỦY BAN NHÂN DÂN HUYỆN CỦ CHI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TRƯỜNG TIỂU HỌC LÊ VĂN THẾ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8025" y="5046224"/>
            <a:ext cx="24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SGK/62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2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920286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85641" y="1046444"/>
            <a:ext cx="625490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THỰC HÀNH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2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2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3" objId="12"/>
        <p14:stopEvt time="3107" objId="1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8906" y="447410"/>
            <a:ext cx="4493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cs typeface="Times New Roman" panose="02020603050405020304" pitchFamily="18" charset="0"/>
              </a:rPr>
              <a:t>Bài 1: </a:t>
            </a:r>
            <a:r>
              <a:rPr lang="en-US" sz="360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iCiel Alina" pitchFamily="50" charset="0"/>
                <a:cs typeface="Times New Roman" panose="02020603050405020304" pitchFamily="18" charset="0"/>
              </a:rPr>
              <a:t>Đọc </a:t>
            </a: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cs typeface="Times New Roman" panose="02020603050405020304" pitchFamily="18" charset="0"/>
              </a:rPr>
              <a:t>(SGK/ 63)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1710" y="1920757"/>
                <a:ext cx="16128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0" y="1920757"/>
                <a:ext cx="1612877" cy="646331"/>
              </a:xfrm>
              <a:prstGeom prst="rect">
                <a:avLst/>
              </a:prstGeom>
              <a:blipFill>
                <a:blip r:embed="rId5"/>
                <a:stretch>
                  <a:fillRect l="-1174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1710" y="2901532"/>
                <a:ext cx="18469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911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0" y="2901532"/>
                <a:ext cx="1846916" cy="646331"/>
              </a:xfrm>
              <a:prstGeom prst="rect">
                <a:avLst/>
              </a:prstGeom>
              <a:blipFill>
                <a:blip r:embed="rId6"/>
                <a:stretch>
                  <a:fillRect l="-1023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91725" y="3871215"/>
                <a:ext cx="20809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1952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25" y="3871215"/>
                <a:ext cx="2080954" cy="646331"/>
              </a:xfrm>
              <a:prstGeom prst="rect">
                <a:avLst/>
              </a:prstGeom>
              <a:blipFill>
                <a:blip r:embed="rId7"/>
                <a:stretch>
                  <a:fillRect l="-877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1725" y="4823558"/>
                <a:ext cx="26532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550" dirty="0">
                    <a:solidFill>
                      <a:schemeClr val="accent2">
                        <a:lumMod val="75000"/>
                      </a:schemeClr>
                    </a:solidFill>
                  </a:rPr>
                  <a:t>492 000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55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55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55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55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25" y="4823558"/>
                <a:ext cx="2653227" cy="646331"/>
              </a:xfrm>
              <a:prstGeom prst="rect">
                <a:avLst/>
              </a:prstGeom>
              <a:blipFill>
                <a:blip r:embed="rId8"/>
                <a:stretch>
                  <a:fillRect l="-6881" t="-13208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560144" cy="3411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8193" y="1920757"/>
            <a:ext cx="630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hai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8193" y="2904416"/>
            <a:ext cx="883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trăm mười một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8193" y="3888075"/>
            <a:ext cx="10208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chín trăm năm mươi hai đề - xi – mét vuông</a:t>
            </a:r>
            <a:endParaRPr lang="vi-VN" sz="3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5224" y="4823558"/>
            <a:ext cx="981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trăm chín mươi hai nghìn đề - xi – mét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431710" y="5912513"/>
            <a:ext cx="11428058" cy="768783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: Ta đọc số trước sau đó đọc tên kí hiệu đơn vị đo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0" y="5969045"/>
            <a:ext cx="762345" cy="712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0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90562" y="364753"/>
            <a:ext cx="7218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2: Viết</a:t>
            </a:r>
            <a:r>
              <a:rPr kumimoji="0" lang="en-US" sz="40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theo mẫu: </a:t>
            </a: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(SGK/63)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863638"/>
              </p:ext>
            </p:extLst>
          </p:nvPr>
        </p:nvGraphicFramePr>
        <p:xfrm>
          <a:off x="986733" y="1428511"/>
          <a:ext cx="10331013" cy="3875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519631">
                  <a:extLst>
                    <a:ext uri="{9D8B030D-6E8A-4147-A177-3AD203B41FA5}">
                      <a16:colId xmlns:a16="http://schemas.microsoft.com/office/drawing/2014/main" val="673137784"/>
                    </a:ext>
                  </a:extLst>
                </a:gridCol>
                <a:gridCol w="1811382">
                  <a:extLst>
                    <a:ext uri="{9D8B030D-6E8A-4147-A177-3AD203B41FA5}">
                      <a16:colId xmlns:a16="http://schemas.microsoft.com/office/drawing/2014/main" val="295228263"/>
                    </a:ext>
                  </a:extLst>
                </a:gridCol>
              </a:tblGrid>
              <a:tr h="77506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Viết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233980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05963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156837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831297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9408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2903" y="2297534"/>
            <a:ext cx="5731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 trăm linh hai đề - xi - mét vuông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2903" y="3140326"/>
            <a:ext cx="6020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Tám trăm mười hai đề - xi - mét vuông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83882" y="3806122"/>
            <a:ext cx="8368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Một nghìn chín trăm sáu mươi chín đề - xi - mét vuông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32903" y="4598169"/>
            <a:ext cx="7509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Hai nghìn tám trăm mười hai đề - xi - mét vuông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650363" y="2338516"/>
                <a:ext cx="1569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00B0F0"/>
                    </a:solidFill>
                  </a:rPr>
                  <a:t>102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3" y="2338516"/>
                <a:ext cx="1569597" cy="553998"/>
              </a:xfrm>
              <a:prstGeom prst="rect">
                <a:avLst/>
              </a:prstGeom>
              <a:blipFill>
                <a:blip r:embed="rId9"/>
                <a:stretch>
                  <a:fillRect l="-8915" t="-13333" b="-3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650364" y="3124937"/>
                <a:ext cx="1569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812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4" y="3124937"/>
                <a:ext cx="1569597" cy="553998"/>
              </a:xfrm>
              <a:prstGeom prst="rect">
                <a:avLst/>
              </a:prstGeom>
              <a:blipFill>
                <a:blip r:embed="rId10"/>
                <a:stretch>
                  <a:fillRect l="-8915" t="-13333" b="-3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552583" y="3889178"/>
                <a:ext cx="1765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1969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583" y="3889178"/>
                <a:ext cx="1765163" cy="553998"/>
              </a:xfrm>
              <a:prstGeom prst="rect">
                <a:avLst/>
              </a:prstGeom>
              <a:blipFill>
                <a:blip r:embed="rId11"/>
                <a:stretch>
                  <a:fillRect l="-7931" t="-13187" b="-340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650365" y="4645597"/>
                <a:ext cx="1765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2812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5" y="4645597"/>
                <a:ext cx="1765163" cy="553998"/>
              </a:xfrm>
              <a:prstGeom prst="rect">
                <a:avLst/>
              </a:prstGeom>
              <a:blipFill>
                <a:blip r:embed="rId12"/>
                <a:stretch>
                  <a:fillRect l="-7931" t="-13187" b="-340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52" y="5303826"/>
            <a:ext cx="1780427" cy="1429924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2761487" y="5888049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dừng video để hoàn thành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2761487" y="5888049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sửa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8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146">
        <p14:window dir="vert"/>
      </p:transition>
    </mc:Choice>
    <mc:Fallback xmlns="">
      <p:transition spd="slow" advTm="47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435647" y="478545"/>
            <a:ext cx="101906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số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thích hợp vào chỗ chấm: (SGK/64)</a:t>
            </a: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48" y="4762169"/>
            <a:ext cx="1636497" cy="1975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8113" y="1453803"/>
                <a:ext cx="30426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13" y="1453803"/>
                <a:ext cx="3042692" cy="646331"/>
              </a:xfrm>
              <a:prstGeom prst="rect">
                <a:avLst/>
              </a:prstGeom>
              <a:blipFill>
                <a:blip r:embed="rId6"/>
                <a:stretch>
                  <a:fillRect l="-6012" t="-13084" b="-34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29706" y="2423149"/>
                <a:ext cx="3510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6" y="2423149"/>
                <a:ext cx="3510769" cy="646331"/>
              </a:xfrm>
              <a:prstGeom prst="rect">
                <a:avLst/>
              </a:prstGeom>
              <a:blipFill>
                <a:blip r:embed="rId7"/>
                <a:stretch>
                  <a:fillRect l="-5382" t="-13084" b="-34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89745" y="1448812"/>
                <a:ext cx="32767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745" y="1448812"/>
                <a:ext cx="3276731" cy="646331"/>
              </a:xfrm>
              <a:prstGeom prst="rect">
                <a:avLst/>
              </a:prstGeom>
              <a:blipFill>
                <a:blip r:embed="rId8"/>
                <a:stretch>
                  <a:fillRect l="-5773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90259" y="2401826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2000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2401826"/>
                <a:ext cx="3744808" cy="646331"/>
              </a:xfrm>
              <a:prstGeom prst="rect">
                <a:avLst/>
              </a:prstGeom>
              <a:blipFill>
                <a:blip r:embed="rId9"/>
                <a:stretch>
                  <a:fillRect l="-5049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11365" y="3360238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1997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365" y="3360238"/>
                <a:ext cx="3744808" cy="646331"/>
              </a:xfrm>
              <a:prstGeom prst="rect">
                <a:avLst/>
              </a:prstGeom>
              <a:blipFill>
                <a:blip r:embed="rId10"/>
                <a:stretch>
                  <a:fillRect l="-4878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790259" y="3350149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9900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3350149"/>
                <a:ext cx="3744808" cy="646331"/>
              </a:xfrm>
              <a:prstGeom prst="rect">
                <a:avLst/>
              </a:prstGeom>
              <a:blipFill>
                <a:blip r:embed="rId11"/>
                <a:stretch>
                  <a:fillRect l="-5049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5420" y="574576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Các em hoàn thành trong 5 phút nhé!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29705" y="1426971"/>
                <a:ext cx="3425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100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5" y="1426971"/>
                <a:ext cx="3425810" cy="646331"/>
              </a:xfrm>
              <a:prstGeom prst="rect">
                <a:avLst/>
              </a:prstGeom>
              <a:blipFill>
                <a:blip r:embed="rId12"/>
                <a:stretch>
                  <a:fillRect l="-5516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29705" y="2415527"/>
                <a:ext cx="3510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5" y="2415527"/>
                <a:ext cx="3510769" cy="646331"/>
              </a:xfrm>
              <a:prstGeom prst="rect">
                <a:avLst/>
              </a:prstGeom>
              <a:blipFill>
                <a:blip r:embed="rId13"/>
                <a:stretch>
                  <a:fillRect l="-538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70433" y="3350148"/>
                <a:ext cx="4830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1997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199700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33" y="3350148"/>
                <a:ext cx="4830040" cy="646331"/>
              </a:xfrm>
              <a:prstGeom prst="rect">
                <a:avLst/>
              </a:prstGeom>
              <a:blipFill>
                <a:blip r:embed="rId14"/>
                <a:stretch>
                  <a:fillRect l="-3783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681167" y="1436540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</a:t>
                </a:r>
                <a:r>
                  <a:rPr lang="en-GB" sz="3600" dirty="0">
                    <a:solidFill>
                      <a:srgbClr val="FF0000"/>
                    </a:solidFill>
                  </a:rPr>
                  <a:t> 4800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67" y="1436540"/>
                <a:ext cx="3893886" cy="646331"/>
              </a:xfrm>
              <a:prstGeom prst="rect">
                <a:avLst/>
              </a:prstGeom>
              <a:blipFill>
                <a:blip r:embed="rId15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681167" y="2368584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2000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67" y="2368584"/>
                <a:ext cx="3893886" cy="646331"/>
              </a:xfrm>
              <a:prstGeom prst="rect">
                <a:avLst/>
              </a:prstGeom>
              <a:blipFill>
                <a:blip r:embed="rId16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790259" y="3350147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9900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99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3350147"/>
                <a:ext cx="3893886" cy="646331"/>
              </a:xfrm>
              <a:prstGeom prst="rect">
                <a:avLst/>
              </a:prstGeom>
              <a:blipFill>
                <a:blip r:embed="rId17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5420" y="57553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Các em kiểm tra kết quả nhé!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Flowchart: Alternate Process 28"/>
              <p:cNvSpPr/>
              <p:nvPr/>
            </p:nvSpPr>
            <p:spPr>
              <a:xfrm>
                <a:off x="1518949" y="4609324"/>
                <a:ext cx="6429491" cy="566928"/>
              </a:xfrm>
              <a:prstGeom prst="flowChartAlternateProcess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2400" dirty="0">
                    <a:solidFill>
                      <a:schemeClr val="tx1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400" dirty="0">
                        <a:solidFill>
                          <a:schemeClr val="tx1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chemeClr val="tx1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2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Flowchart: Alternate Process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49" y="4609324"/>
                <a:ext cx="6429491" cy="566928"/>
              </a:xfrm>
              <a:prstGeom prst="flowChartAlternateProcess">
                <a:avLst/>
              </a:prstGeom>
              <a:blipFill>
                <a:blip r:embed="rId18"/>
                <a:stretch>
                  <a:fillRect b="-11111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303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  <p:bldP spid="21" grpId="1" animBg="1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17" name="Picture 5" descr="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616402" y="902934"/>
            <a:ext cx="5296154" cy="1815075"/>
            <a:chOff x="1804022" y="3652025"/>
            <a:chExt cx="8823534" cy="1056159"/>
          </a:xfrm>
        </p:grpSpPr>
        <p:sp>
          <p:nvSpPr>
            <p:cNvPr id="20" name="Rounded Rectangle 19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4482" y="3855397"/>
              <a:ext cx="6813076" cy="8059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402" y="3048464"/>
            <a:ext cx="5296154" cy="1815075"/>
            <a:chOff x="1804022" y="3652025"/>
            <a:chExt cx="8823534" cy="1056159"/>
          </a:xfrm>
        </p:grpSpPr>
        <p:sp>
          <p:nvSpPr>
            <p:cNvPr id="23" name="Rounded Rectangle 22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57656" y="3979588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Chuẩn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bị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bài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: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Mét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vuông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96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5" y="900120"/>
            <a:ext cx="8501145" cy="4704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grpSp>
        <p:nvGrpSpPr>
          <p:cNvPr id="4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2530820" y="3093268"/>
            <a:ext cx="760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HẸN GẶP LẠI CÁC EM</a:t>
            </a: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68">
        <p14:reveal/>
      </p:transition>
    </mc:Choice>
    <mc:Fallback xmlns="">
      <p:transition spd="slow" advTm="7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07407E-6 L 4.791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245" y="1888431"/>
            <a:ext cx="12129756" cy="4665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AFEDF66-B769-0C4D-B5A9-CD4BDA9960EA}"/>
              </a:ext>
            </a:extLst>
          </p:cNvPr>
          <p:cNvSpPr txBox="1">
            <a:spLocks/>
          </p:cNvSpPr>
          <p:nvPr/>
        </p:nvSpPr>
        <p:spPr>
          <a:xfrm>
            <a:off x="1950299" y="558816"/>
            <a:ext cx="8353647" cy="1087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en-US" altLang="zh-CN" sz="6000" b="1" u="sng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YÊU CẦU CẦN ĐẠT:</a:t>
            </a:r>
            <a:endParaRPr lang="zh-CN" altLang="en-US" sz="6000" b="1" u="sng" spc="3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Cadena" panose="02000503000000020004" pitchFamily="2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85AB1A-D371-B84B-8854-AA85B6D3F139}"/>
              </a:ext>
            </a:extLst>
          </p:cNvPr>
          <p:cNvSpPr txBox="1">
            <a:spLocks/>
          </p:cNvSpPr>
          <p:nvPr/>
        </p:nvSpPr>
        <p:spPr>
          <a:xfrm>
            <a:off x="705393" y="3035828"/>
            <a:ext cx="91558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Biết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đọc, viết số đo diện tích theo đề - xi – mét vuông.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8A6690-26D0-9F47-AE1F-CEC5C2608B79}"/>
              </a:ext>
            </a:extLst>
          </p:cNvPr>
          <p:cNvSpPr txBox="1">
            <a:spLocks/>
          </p:cNvSpPr>
          <p:nvPr/>
        </p:nvSpPr>
        <p:spPr>
          <a:xfrm>
            <a:off x="705394" y="2291286"/>
            <a:ext cx="11486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Biết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mối quan hệ giữa xăng - ti – mét vuông và 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đề - xi – mét vuông.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A57075-BC02-4444-8188-B3B7204CB8F0}"/>
              </a:ext>
            </a:extLst>
          </p:cNvPr>
          <p:cNvSpPr txBox="1">
            <a:spLocks/>
          </p:cNvSpPr>
          <p:nvPr/>
        </p:nvSpPr>
        <p:spPr>
          <a:xfrm>
            <a:off x="858778" y="4086406"/>
            <a:ext cx="76154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defTabSz="66175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Áp dụng kiến thức trên giải quyết các bài toán liên quan.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6923BA-ABC9-3B4D-AC07-0902F66DC3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1" b="92842" l="7270" r="94504">
                        <a14:foregroundMark x1="51064" y1="29067" x2="51064" y2="29067"/>
                        <a14:foregroundMark x1="60993" y1="30152" x2="60993" y2="30152"/>
                        <a14:foregroundMark x1="68972" y1="49241" x2="68972" y2="49241"/>
                        <a14:foregroundMark x1="67021" y1="44902" x2="83511" y2="42299"/>
                        <a14:foregroundMark x1="83511" y1="42299" x2="89007" y2="47505"/>
                        <a14:foregroundMark x1="89007" y1="47505" x2="88830" y2="55965"/>
                        <a14:foregroundMark x1="88830" y1="55965" x2="92376" y2="62907"/>
                        <a14:foregroundMark x1="92376" y1="62907" x2="87589" y2="68330"/>
                        <a14:foregroundMark x1="87589" y1="68330" x2="87411" y2="68330"/>
                        <a14:foregroundMark x1="68085" y1="44902" x2="77128" y2="43384"/>
                        <a14:foregroundMark x1="77128" y1="43384" x2="83865" y2="43601"/>
                        <a14:foregroundMark x1="83865" y1="43601" x2="89362" y2="48590"/>
                        <a14:foregroundMark x1="89362" y1="48590" x2="89539" y2="49241"/>
                        <a14:foregroundMark x1="69149" y1="45119" x2="83688" y2="40781"/>
                        <a14:foregroundMark x1="83688" y1="40781" x2="89716" y2="44469"/>
                        <a14:foregroundMark x1="89716" y1="44469" x2="89894" y2="49892"/>
                        <a14:foregroundMark x1="67908" y1="44252" x2="74645" y2="44469"/>
                        <a14:foregroundMark x1="74645" y1="44469" x2="89716" y2="40781"/>
                        <a14:foregroundMark x1="89716" y1="40781" x2="90426" y2="49892"/>
                        <a14:foregroundMark x1="90426" y1="49892" x2="89007" y2="58134"/>
                        <a14:foregroundMark x1="89007" y1="58134" x2="90248" y2="59002"/>
                        <a14:foregroundMark x1="73582" y1="39696" x2="76064" y2="31236"/>
                        <a14:foregroundMark x1="76064" y1="31236" x2="70922" y2="15184"/>
                        <a14:foregroundMark x1="70922" y1="15184" x2="65780" y2="9111"/>
                        <a14:foregroundMark x1="65780" y1="9111" x2="58511" y2="8026"/>
                        <a14:foregroundMark x1="58511" y1="8026" x2="51773" y2="9328"/>
                        <a14:foregroundMark x1="51773" y1="9328" x2="45922" y2="13449"/>
                        <a14:foregroundMark x1="45922" y1="13449" x2="39539" y2="36876"/>
                        <a14:foregroundMark x1="39539" y1="36876" x2="40071" y2="45119"/>
                        <a14:foregroundMark x1="40071" y1="45119" x2="35106" y2="29501"/>
                        <a14:foregroundMark x1="35106" y1="29501" x2="29255" y2="25380"/>
                        <a14:foregroundMark x1="29255" y1="25380" x2="28723" y2="33623"/>
                        <a14:foregroundMark x1="28723" y1="33623" x2="24291" y2="26898"/>
                        <a14:foregroundMark x1="24291" y1="26898" x2="18085" y2="22993"/>
                        <a14:foregroundMark x1="18085" y1="22993" x2="6383" y2="31453"/>
                        <a14:foregroundMark x1="6383" y1="31453" x2="7624" y2="42082"/>
                        <a14:foregroundMark x1="7624" y1="42082" x2="11348" y2="49458"/>
                        <a14:foregroundMark x1="11348" y1="49458" x2="11348" y2="57918"/>
                        <a14:foregroundMark x1="11348" y1="57918" x2="7270" y2="64642"/>
                        <a14:foregroundMark x1="7270" y1="64642" x2="10106" y2="68764"/>
                        <a14:foregroundMark x1="10816" y1="68980" x2="10993" y2="85683"/>
                        <a14:foregroundMark x1="10993" y1="85683" x2="12943" y2="69631"/>
                        <a14:foregroundMark x1="9752" y1="82213" x2="8865" y2="89805"/>
                        <a14:foregroundMark x1="14894" y1="88286" x2="11525" y2="88720"/>
                        <a14:foregroundMark x1="9043" y1="89805" x2="33688" y2="85683"/>
                        <a14:foregroundMark x1="33688" y1="85683" x2="54610" y2="86768"/>
                        <a14:foregroundMark x1="54610" y1="86768" x2="58688" y2="86551"/>
                        <a14:foregroundMark x1="12057" y1="90239" x2="29787" y2="92842"/>
                        <a14:foregroundMark x1="29787" y1="92842" x2="58865" y2="87852"/>
                        <a14:foregroundMark x1="58865" y1="87852" x2="60461" y2="87852"/>
                        <a14:foregroundMark x1="47340" y1="89805" x2="64184" y2="90022"/>
                        <a14:foregroundMark x1="64184" y1="90022" x2="78901" y2="86985"/>
                        <a14:foregroundMark x1="78901" y1="86985" x2="85284" y2="90022"/>
                        <a14:foregroundMark x1="85284" y1="90022" x2="92376" y2="88503"/>
                        <a14:foregroundMark x1="92376" y1="88503" x2="94326" y2="88937"/>
                        <a14:foregroundMark x1="64716" y1="90672" x2="78546" y2="89588"/>
                        <a14:foregroundMark x1="78546" y1="89588" x2="83688" y2="90889"/>
                        <a14:foregroundMark x1="92730" y1="86768" x2="89894" y2="78742"/>
                        <a14:foregroundMark x1="89894" y1="78742" x2="89716" y2="70282"/>
                        <a14:foregroundMark x1="89716" y1="70282" x2="93794" y2="62690"/>
                        <a14:foregroundMark x1="91489" y1="68980" x2="94326" y2="63774"/>
                        <a14:foregroundMark x1="91135" y1="69414" x2="93972" y2="63774"/>
                        <a14:foregroundMark x1="92199" y1="69197" x2="94504" y2="62473"/>
                        <a14:foregroundMark x1="17908" y1="68764" x2="18085" y2="79826"/>
                        <a14:foregroundMark x1="42553" y1="22777" x2="44681" y2="14534"/>
                        <a14:foregroundMark x1="44681" y1="14534" x2="45035" y2="14100"/>
                        <a14:foregroundMark x1="50887" y1="10629" x2="58511" y2="10846"/>
                        <a14:foregroundMark x1="58511" y1="10846" x2="65248" y2="9111"/>
                        <a14:foregroundMark x1="65248" y1="9111" x2="66489" y2="9978"/>
                        <a14:foregroundMark x1="27660" y1="50325" x2="28723" y2="41432"/>
                        <a14:foregroundMark x1="28723" y1="41432" x2="28369" y2="47289"/>
                        <a14:foregroundMark x1="19681" y1="50976" x2="13298" y2="47939"/>
                        <a14:foregroundMark x1="13298" y1="47939" x2="9574" y2="40564"/>
                        <a14:foregroundMark x1="9574" y1="40564" x2="10993" y2="32104"/>
                        <a14:foregroundMark x1="10993" y1="32104" x2="9752" y2="39479"/>
                        <a14:foregroundMark x1="50532" y1="70065" x2="50532" y2="79610"/>
                        <a14:foregroundMark x1="50532" y1="79610" x2="50532" y2="70499"/>
                        <a14:foregroundMark x1="50532" y1="70499" x2="50887" y2="75054"/>
                        <a14:foregroundMark x1="64894" y1="69631" x2="65426" y2="77874"/>
                        <a14:foregroundMark x1="65426" y1="77874" x2="65071" y2="69414"/>
                        <a14:foregroundMark x1="65071" y1="69414" x2="67553" y2="7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83" r="4168" b="8316"/>
          <a:stretch/>
        </p:blipFill>
        <p:spPr>
          <a:xfrm>
            <a:off x="8966478" y="3805219"/>
            <a:ext cx="3075916" cy="2559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151" y="-268366"/>
            <a:ext cx="3631819" cy="2357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" y="2562322"/>
            <a:ext cx="633848" cy="63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3305607"/>
            <a:ext cx="633848" cy="633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4196333"/>
            <a:ext cx="633848" cy="633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2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175798" y="726570"/>
            <a:ext cx="7256374" cy="3867808"/>
            <a:chOff x="838202" y="737756"/>
            <a:chExt cx="7619998" cy="5282044"/>
          </a:xfrm>
        </p:grpSpPr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22839" y="981441"/>
            <a:ext cx="642173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5856206" y="197300"/>
            <a:ext cx="1959352" cy="189117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357706" y="901691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1cm</a:t>
            </a:r>
            <a:r>
              <a:rPr lang="en-US" altLang="en-US" sz="32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7328" y="2321791"/>
            <a:ext cx="47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" y="17590"/>
            <a:ext cx="3634253" cy="2115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04" y="1269811"/>
            <a:ext cx="1742418" cy="18129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6869" y="747228"/>
            <a:ext cx="337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3534" y="531784"/>
            <a:ext cx="221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1-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248981"/>
            <a:ext cx="809074" cy="9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97" y="1485891"/>
            <a:ext cx="14273348" cy="553601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47712" y="4012048"/>
            <a:ext cx="26974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1273" y="4914525"/>
            <a:ext cx="3112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73253" y="4667317"/>
            <a:ext cx="279421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chu vi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61273" y="4912338"/>
            <a:ext cx="3112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B.1cm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28" grpId="0"/>
      <p:bldP spid="30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175798" y="726570"/>
            <a:ext cx="7256374" cy="3867808"/>
            <a:chOff x="838202" y="737756"/>
            <a:chExt cx="7619998" cy="5282044"/>
          </a:xfrm>
        </p:grpSpPr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22839" y="981441"/>
            <a:ext cx="62549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 isNarration="1">
                  <p:cMediaNode vol="80000" showWhenStopped="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48" objId="12"/>
        <p14:stopEvt time="1825" objId="1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279149" y="59386"/>
            <a:ext cx="73212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2" algn="ctr">
              <a:defRPr/>
            </a:pPr>
            <a:r>
              <a:rPr lang="en-US" sz="400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đề - xi – mét vuông</a:t>
            </a:r>
            <a:endParaRPr kumimoji="0" lang="en-US" sz="40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888" y="2290933"/>
            <a:ext cx="3047889" cy="30478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61" y="0"/>
            <a:ext cx="1534545" cy="1534545"/>
          </a:xfrm>
          <a:prstGeom prst="rect">
            <a:avLst/>
          </a:prstGeom>
        </p:spPr>
      </p:pic>
      <p:sp>
        <p:nvSpPr>
          <p:cNvPr id="20" name="AutoShape 96"/>
          <p:cNvSpPr>
            <a:spLocks/>
          </p:cNvSpPr>
          <p:nvPr/>
        </p:nvSpPr>
        <p:spPr bwMode="auto">
          <a:xfrm>
            <a:off x="1495862" y="2290933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1" name="Text Box 23"/>
          <p:cNvSpPr txBox="1"/>
          <p:nvPr/>
        </p:nvSpPr>
        <p:spPr>
          <a:xfrm>
            <a:off x="405442" y="3299442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87790" y="861111"/>
            <a:ext cx="10643250" cy="1071416"/>
          </a:xfrm>
          <a:prstGeom prst="round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b="1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người ta còn dùng đơn vị </a:t>
            </a:r>
            <a:r>
              <a:rPr lang="vi-VN" altLang="vi-VN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đề-xi-mét vuông</a:t>
            </a:r>
            <a:r>
              <a:rPr lang="vi-VN" altLang="vi-VN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82193" y="3412587"/>
                <a:ext cx="6609807" cy="14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Diện tích hình vuông là:</a:t>
                </a:r>
              </a:p>
              <a:p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1 x 1 = 1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400" b="1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400" b="1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3" y="3412587"/>
                <a:ext cx="6609807" cy="1461875"/>
              </a:xfrm>
              <a:prstGeom prst="rect">
                <a:avLst/>
              </a:prstGeom>
              <a:blipFill>
                <a:blip r:embed="rId8"/>
                <a:stretch>
                  <a:fillRect l="-3782" t="-8333" b="-191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133702" y="2501250"/>
            <a:ext cx="718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Tính diện tích hình vuông có cạnh 1dm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69122" y="326940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122" y="3269401"/>
                <a:ext cx="2093818" cy="721801"/>
              </a:xfrm>
              <a:prstGeom prst="rect">
                <a:avLst/>
              </a:prstGeom>
              <a:blipFill>
                <a:blip r:embed="rId9"/>
                <a:stretch>
                  <a:fillRect l="-10174" t="-13445" b="-344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72333837"/>
      </p:ext>
    </p:extLst>
  </p:cSld>
  <p:clrMapOvr>
    <a:masterClrMapping/>
  </p:clrMapOvr>
  <p:transition spd="slow" advClick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5" grpId="0" animBg="1"/>
      <p:bldP spid="2" grpId="0"/>
      <p:bldP spid="1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75" y="1420388"/>
            <a:ext cx="2628690" cy="262869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>
            <a:off x="2898771" y="146329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935242" y="247312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80262" y="216026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62" y="2160264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3445" b="-344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128240" y="4951998"/>
                <a:ext cx="8891451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lang="en-US" sz="4000" noProof="0" dirty="0">
                    <a:ln w="0"/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Đề xi mét vuông viết tắt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 w="0"/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4951998"/>
                <a:ext cx="8891451" cy="707886"/>
              </a:xfrm>
              <a:prstGeom prst="rect">
                <a:avLst/>
              </a:prstGeom>
              <a:blipFill>
                <a:blip r:embed="rId7"/>
                <a:stretch>
                  <a:fillRect l="-2399" t="-15517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81" y="189240"/>
            <a:ext cx="4254137" cy="4254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128240" y="5659884"/>
                <a:ext cx="9075939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noProof="0" dirty="0">
                    <a:ln w="0"/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đọc là: </a:t>
                </a:r>
                <a14:m>
                  <m:oMath xmlns:m="http://schemas.openxmlformats.org/officeDocument/2006/math"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đề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xi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vu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5659884"/>
                <a:ext cx="9075939" cy="707886"/>
              </a:xfrm>
              <a:prstGeom prst="rect">
                <a:avLst/>
              </a:prstGeom>
              <a:blipFill>
                <a:blip r:embed="rId9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1935242" y="167064"/>
            <a:ext cx="84433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kumimoji="0" lang="en-US" sz="36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cách đọc, viết đề - xi – mét vuông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" y="4540742"/>
            <a:ext cx="1258572" cy="13218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" y="5451303"/>
            <a:ext cx="1258572" cy="132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9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5831" y="4702056"/>
            <a:ext cx="3883449" cy="1168216"/>
          </a:xfrm>
          <a:prstGeom prst="rect">
            <a:avLst/>
          </a:prstGeom>
          <a:noFill/>
          <a:ln w="76200">
            <a:solidFill>
              <a:schemeClr val="accent6">
                <a:lumMod val="1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1158827" y="320432"/>
            <a:ext cx="10565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36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 hệ giữa đề xi mét vuông và xăng ti mét vuông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13184" y="1591589"/>
                <a:ext cx="6433445" cy="29238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defRPr/>
                </a:pPr>
                <a:r>
                  <a:rPr lang="vi-VN" sz="36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en-GB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vi-VN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endParaRPr kumimoji="0" lang="en-US" sz="4000" b="0" i="0" u="none" strike="noStrike" kern="1200" cap="none" spc="0" normalizeH="0" baseline="0" noProof="0" dirty="0">
                  <a:ln w="0"/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84" y="1591589"/>
                <a:ext cx="6433445" cy="2923877"/>
              </a:xfrm>
              <a:prstGeom prst="rect">
                <a:avLst/>
              </a:prstGeom>
              <a:blipFill>
                <a:blip r:embed="rId5"/>
                <a:stretch>
                  <a:fillRect l="-2938" t="-3125" r="-39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944" y="1580399"/>
            <a:ext cx="4010768" cy="37057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26944" y="49153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855831" y="486584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831" y="4865847"/>
                <a:ext cx="3748014" cy="658898"/>
              </a:xfrm>
              <a:prstGeom prst="rect">
                <a:avLst/>
              </a:prstGeom>
              <a:blipFill>
                <a:blip r:embed="rId7"/>
                <a:stretch>
                  <a:fillRect l="-5049" t="-12037" b="-34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31136" y="28895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136" y="2889519"/>
                <a:ext cx="2325624" cy="721801"/>
              </a:xfrm>
              <a:prstGeom prst="rect">
                <a:avLst/>
              </a:prstGeom>
              <a:blipFill>
                <a:blip r:embed="rId8"/>
                <a:stretch>
                  <a:fillRect t="-13559" b="-355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96"/>
          <p:cNvSpPr>
            <a:spLocks/>
          </p:cNvSpPr>
          <p:nvPr/>
        </p:nvSpPr>
        <p:spPr bwMode="auto">
          <a:xfrm>
            <a:off x="987837" y="15915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26422" y="3140894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stCxn id="16" idx="2"/>
          </p:cNvCxnSpPr>
          <p:nvPr/>
        </p:nvCxnSpPr>
        <p:spPr>
          <a:xfrm>
            <a:off x="1422596" y="5286164"/>
            <a:ext cx="0" cy="238579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2518" y="54054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18" y="5405453"/>
                <a:ext cx="2325624" cy="523220"/>
              </a:xfrm>
              <a:prstGeom prst="rect">
                <a:avLst/>
              </a:prstGeom>
              <a:blipFill>
                <a:blip r:embed="rId9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61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6" grpId="0" animBg="1"/>
      <p:bldP spid="26" grpId="0"/>
      <p:bldP spid="14" grpId="0" animBg="1"/>
      <p:bldP spid="1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654550" y="787978"/>
            <a:ext cx="7315200" cy="5282044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412803" y="49776"/>
            <a:ext cx="4129718" cy="5294376"/>
            <a:chOff x="607074" y="1328253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074" y="1328253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79214" y="3130002"/>
              <a:ext cx="1729920" cy="3483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335742" y="1906456"/>
            <a:ext cx="61671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67" y="5137518"/>
            <a:ext cx="1677072" cy="1813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14405" y="3167881"/>
                <a:ext cx="660984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600" dirty="0">
                    <a:ln w="0"/>
                    <a:solidFill>
                      <a:srgbClr val="5B9BD5">
                        <a:lumMod val="50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Đề xi mét vuông viết tắt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n w="0"/>
                  <a:solidFill>
                    <a:srgbClr val="5B9BD5">
                      <a:lumMod val="50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05" y="3167881"/>
                <a:ext cx="6609847" cy="646331"/>
              </a:xfrm>
              <a:prstGeom prst="rect">
                <a:avLst/>
              </a:prstGeom>
              <a:blipFill>
                <a:blip r:embed="rId8"/>
                <a:stretch>
                  <a:fillRect l="-2860" t="-15094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111684" y="1835141"/>
            <a:ext cx="6168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solidFill>
                  <a:srgbClr val="5B9BD5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 xi mét vuông </a:t>
            </a:r>
            <a:r>
              <a:rPr lang="en-GB" sz="3600" dirty="0">
                <a:ln w="0"/>
                <a:solidFill>
                  <a:srgbClr val="5B9BD5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 đơn vị đo diện tích.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>
            <a:off x="6406788" y="4082256"/>
            <a:ext cx="3971108" cy="990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18335" y="4247955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335" y="4247955"/>
                <a:ext cx="3748014" cy="658898"/>
              </a:xfrm>
              <a:prstGeom prst="rect">
                <a:avLst/>
              </a:prstGeom>
              <a:blipFill>
                <a:blip r:embed="rId9"/>
                <a:stretch>
                  <a:fillRect l="-4878" t="-12963" b="-34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227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/>
          <p:bldP spid="6" grpId="0"/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/>
          <p:bldP spid="6" grpId="0"/>
          <p:bldP spid="14" grpId="0" animBg="1"/>
          <p:bldP spid="1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|7.9|5.9|6.7|5.9|4.9|5|8.8|6.5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0.6|0.7|0.6|0.7|0.8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5|5.6|16.9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1.4|0.7|6.8|1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6|4.4|4.9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9.1|9.6|2|1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599</Words>
  <Application>Microsoft Office PowerPoint</Application>
  <PresentationFormat>Widescreen</PresentationFormat>
  <Paragraphs>93</Paragraphs>
  <Slides>15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#9Slide03 Arima Madurai Black</vt:lpstr>
      <vt:lpstr>Arial</vt:lpstr>
      <vt:lpstr>Calibri</vt:lpstr>
      <vt:lpstr>Calibri Light</vt:lpstr>
      <vt:lpstr>Cambria Math</vt:lpstr>
      <vt:lpstr>iCiel Alina</vt:lpstr>
      <vt:lpstr>iCiel Cadena</vt:lpstr>
      <vt:lpstr>PangMenZhengDao</vt:lpstr>
      <vt:lpstr>SVN-Sofia</vt:lpstr>
      <vt:lpstr>Times New Roman</vt:lpstr>
      <vt:lpstr>1_Office Theme</vt:lpstr>
      <vt:lpstr>Flippy Cute Daily Activities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Bối Bối Nguyễn</cp:lastModifiedBy>
  <cp:revision>92</cp:revision>
  <dcterms:created xsi:type="dcterms:W3CDTF">2021-10-29T07:54:01Z</dcterms:created>
  <dcterms:modified xsi:type="dcterms:W3CDTF">2021-11-26T13:44:15Z</dcterms:modified>
</cp:coreProperties>
</file>